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3.jpg" ContentType="image/png"/>
  <Override PartName="/ppt/media/image24.jpg" ContentType="image/png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210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7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5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6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44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3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5" Type="http://schemas.openxmlformats.org/officeDocument/2006/relationships/image" Target="../media/image25.jpg"/><Relationship Id="rId10" Type="http://schemas.openxmlformats.org/officeDocument/2006/relationships/image" Target="../media/image20.jpe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D30FAB14-FCD2-6733-C217-ECCA43A5A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68AF9-A8AF-91D0-5E53-FB37AF8E6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6091" y="2633933"/>
            <a:ext cx="8039818" cy="164357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Ai generated vs real images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49856-6295-094A-2194-7D59133D2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556" y="5272809"/>
            <a:ext cx="8442384" cy="7250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Author: Sidiropoulos Michalis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a Deep Learning Project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A88A-55EE-988A-F1A5-F2DCD05E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A robot sitting at a desk with a computer&#10;&#10;Description automatically generated">
            <a:extLst>
              <a:ext uri="{FF2B5EF4-FFF2-40B4-BE49-F238E27FC236}">
                <a16:creationId xmlns:a16="http://schemas.microsoft.com/office/drawing/2014/main" id="{A36D3A38-307D-5B49-9083-B71A16C11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52400"/>
            <a:ext cx="118967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2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computer screen with many different colored lines and arrows&#10;&#10;Description automatically generated with medium confidence">
            <a:extLst>
              <a:ext uri="{FF2B5EF4-FFF2-40B4-BE49-F238E27FC236}">
                <a16:creationId xmlns:a16="http://schemas.microsoft.com/office/drawing/2014/main" id="{92A6E2E3-D15A-4A7E-5DFF-A1D8024E7C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42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2AA236-7526-121C-C9C0-09BF9BCE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EC59B-FD0B-12BF-593E-29B2482B4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8883" y="2884395"/>
            <a:ext cx="3950677" cy="2469140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</a:p>
          <a:p>
            <a:pPr marL="342900" indent="-342900" algn="ctr"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Baseline</a:t>
            </a:r>
          </a:p>
          <a:p>
            <a:pPr marL="342900" indent="-342900" algn="ctr"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Architecture</a:t>
            </a:r>
          </a:p>
          <a:p>
            <a:pPr marL="342900" indent="-342900" algn="ctr"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</a:p>
          <a:p>
            <a:pPr marL="342900" indent="-342900" algn="ctr"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</a:t>
            </a:r>
          </a:p>
          <a:p>
            <a:pPr marL="342900" indent="-342900" algn="ctr">
              <a:buAutoNum type="arabicPeriod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499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1EA1F0E-CDCD-4DB2-8404-78A53728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E8A7E9B-3161-4AE7-B85C-EE3D7786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902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043AC8-3786-3AD0-4492-1DD8F8B5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722" y="549024"/>
            <a:ext cx="9328558" cy="1080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40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DataSET</a:t>
            </a:r>
            <a:endParaRPr lang="en-US" sz="40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6BF9D8-B659-4C32-ADAC-0DE33D184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2282691"/>
            <a:ext cx="867485" cy="115439"/>
            <a:chOff x="8910933" y="1861308"/>
            <a:chExt cx="867485" cy="11543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2941DBB-7191-4173-819B-BFFA9F69B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8F02A0-C7F4-43AB-9F39-305A1D593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52A92AE-1F8A-4B4A-8E14-4B86FBF4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93595C-4256-5161-D8EA-771DF7DC53C1}"/>
              </a:ext>
            </a:extLst>
          </p:cNvPr>
          <p:cNvSpPr txBox="1"/>
          <p:nvPr/>
        </p:nvSpPr>
        <p:spPr>
          <a:xfrm>
            <a:off x="1461192" y="1934319"/>
            <a:ext cx="34506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AI Generated images = 539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Images = 436</a:t>
            </a:r>
          </a:p>
          <a:p>
            <a:endParaRPr lang="en-US" sz="2000" dirty="0"/>
          </a:p>
          <a:p>
            <a:r>
              <a:rPr lang="en-US" sz="2000" dirty="0"/>
              <a:t>Content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Animals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Portraits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Scenery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Psychedelics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4" name="Picture 13" descr="A collage of art&#10;&#10;Description automatically generated">
            <a:extLst>
              <a:ext uri="{FF2B5EF4-FFF2-40B4-BE49-F238E27FC236}">
                <a16:creationId xmlns:a16="http://schemas.microsoft.com/office/drawing/2014/main" id="{B038F3CE-BCDD-0BA5-B61A-9C9DC1FB2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66" y="2530644"/>
            <a:ext cx="1999553" cy="1999553"/>
          </a:xfrm>
          <a:prstGeom prst="rect">
            <a:avLst/>
          </a:prstGeom>
        </p:spPr>
      </p:pic>
      <p:pic>
        <p:nvPicPr>
          <p:cNvPr id="21" name="Picture 20" descr="A collage of a person&#10;&#10;Description automatically generated">
            <a:extLst>
              <a:ext uri="{FF2B5EF4-FFF2-40B4-BE49-F238E27FC236}">
                <a16:creationId xmlns:a16="http://schemas.microsoft.com/office/drawing/2014/main" id="{9D079C3F-7AE5-AE22-7C69-9B828068C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37" y="365879"/>
            <a:ext cx="3289540" cy="1759904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0049368C-62D5-2929-1FA5-EA01EB9A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43" y="2530644"/>
            <a:ext cx="1999553" cy="1999553"/>
          </a:xfrm>
          <a:prstGeom prst="rect">
            <a:avLst/>
          </a:prstGeom>
        </p:spPr>
      </p:pic>
      <p:pic>
        <p:nvPicPr>
          <p:cNvPr id="26" name="Picture 25" descr="A collage of people with different facial expressions&#10;&#10;Description automatically generated">
            <a:extLst>
              <a:ext uri="{FF2B5EF4-FFF2-40B4-BE49-F238E27FC236}">
                <a16:creationId xmlns:a16="http://schemas.microsoft.com/office/drawing/2014/main" id="{014AF6DB-F137-340B-E838-CC2378E98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50" y="365879"/>
            <a:ext cx="2650572" cy="1767048"/>
          </a:xfrm>
          <a:prstGeom prst="rect">
            <a:avLst/>
          </a:prstGeom>
        </p:spPr>
      </p:pic>
      <p:pic>
        <p:nvPicPr>
          <p:cNvPr id="33" name="Picture 32" descr="A painting of a couple of people&#10;&#10;Description automatically generated">
            <a:extLst>
              <a:ext uri="{FF2B5EF4-FFF2-40B4-BE49-F238E27FC236}">
                <a16:creationId xmlns:a16="http://schemas.microsoft.com/office/drawing/2014/main" id="{881FE57F-150E-8E35-15F2-FE23BC3CC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90" y="4762128"/>
            <a:ext cx="3075543" cy="1729993"/>
          </a:xfrm>
          <a:prstGeom prst="rect">
            <a:avLst/>
          </a:prstGeom>
        </p:spPr>
      </p:pic>
      <p:pic>
        <p:nvPicPr>
          <p:cNvPr id="40" name="Picture 39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792F8C8B-6661-1CCF-95E6-9B653D97D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095" y="4725074"/>
            <a:ext cx="1082771" cy="1737933"/>
          </a:xfrm>
          <a:prstGeom prst="rect">
            <a:avLst/>
          </a:prstGeom>
        </p:spPr>
      </p:pic>
      <p:pic>
        <p:nvPicPr>
          <p:cNvPr id="42" name="Picture 41" descr="A collage of paintings of two people&#10;&#10;Description automatically generated">
            <a:extLst>
              <a:ext uri="{FF2B5EF4-FFF2-40B4-BE49-F238E27FC236}">
                <a16:creationId xmlns:a16="http://schemas.microsoft.com/office/drawing/2014/main" id="{6D79A161-86A5-0BE5-BD36-9E228760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155" y="2562045"/>
            <a:ext cx="1625767" cy="1083845"/>
          </a:xfrm>
          <a:prstGeom prst="rect">
            <a:avLst/>
          </a:prstGeom>
        </p:spPr>
      </p:pic>
      <p:pic>
        <p:nvPicPr>
          <p:cNvPr id="45" name="Picture 44" descr="A deer standing in grass next to a tree&#10;&#10;Description automatically generated">
            <a:extLst>
              <a:ext uri="{FF2B5EF4-FFF2-40B4-BE49-F238E27FC236}">
                <a16:creationId xmlns:a16="http://schemas.microsoft.com/office/drawing/2014/main" id="{74C989E5-7837-D127-2716-63CCF9C4A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920" y="3935782"/>
            <a:ext cx="1585107" cy="1188830"/>
          </a:xfrm>
          <a:prstGeom prst="rect">
            <a:avLst/>
          </a:prstGeom>
        </p:spPr>
      </p:pic>
      <p:pic>
        <p:nvPicPr>
          <p:cNvPr id="52" name="Picture 51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BDDB8BA5-C381-AA14-D797-7BB8CACDD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08" y="5414504"/>
            <a:ext cx="1650419" cy="8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5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820570-59A6-4E83-B3B9-3D6140807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113F4D4-3DC4-4E87-A3AC-FBA029A7A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3BE365-390C-4F00-AED4-363CDA121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27C97D-E52B-4D8F-8FA6-2CDCFD5A7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2F895FA-022C-48E7-BB08-05B62EDF0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90EFB9-2F6F-46DF-A47C-ACAC0C7EA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BB42B1-4B8E-BE01-75A1-35D71564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45" y="1040290"/>
            <a:ext cx="3610707" cy="6503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E6C65-E941-0663-101B-A91B5D9D1241}"/>
              </a:ext>
            </a:extLst>
          </p:cNvPr>
          <p:cNvSpPr txBox="1"/>
          <p:nvPr/>
        </p:nvSpPr>
        <p:spPr>
          <a:xfrm>
            <a:off x="1242644" y="1689554"/>
            <a:ext cx="3610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Dataset: 430 AI – 400 Real</a:t>
            </a:r>
          </a:p>
          <a:p>
            <a:r>
              <a:rPr lang="en-US" dirty="0"/>
              <a:t>Test Dataset: 30 AI – 30 Real</a:t>
            </a:r>
          </a:p>
          <a:p>
            <a:r>
              <a:rPr lang="en-US" dirty="0"/>
              <a:t>My Test Dataset: 35 AI – 35 Real</a:t>
            </a:r>
          </a:p>
        </p:txBody>
      </p:sp>
      <p:pic>
        <p:nvPicPr>
          <p:cNvPr id="9" name="Picture 8" descr="A cartoon dog standing on a floor&#10;&#10;Description automatically generated">
            <a:extLst>
              <a:ext uri="{FF2B5EF4-FFF2-40B4-BE49-F238E27FC236}">
                <a16:creationId xmlns:a16="http://schemas.microsoft.com/office/drawing/2014/main" id="{5864EB31-6CA1-51F8-20B8-FBAA53D40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483" y="196111"/>
            <a:ext cx="1291572" cy="1291572"/>
          </a:xfrm>
          <a:prstGeom prst="rect">
            <a:avLst/>
          </a:prstGeom>
        </p:spPr>
      </p:pic>
      <p:pic>
        <p:nvPicPr>
          <p:cNvPr id="16" name="Picture 15" descr="A painting of a beach and the sun&#10;&#10;Description automatically generated">
            <a:extLst>
              <a:ext uri="{FF2B5EF4-FFF2-40B4-BE49-F238E27FC236}">
                <a16:creationId xmlns:a16="http://schemas.microsoft.com/office/drawing/2014/main" id="{7327549F-C029-13E6-3FFF-D9E7AC93E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57" y="196111"/>
            <a:ext cx="1258604" cy="1294273"/>
          </a:xfrm>
          <a:prstGeom prst="rect">
            <a:avLst/>
          </a:prstGeom>
        </p:spPr>
      </p:pic>
      <p:pic>
        <p:nvPicPr>
          <p:cNvPr id="20" name="Picture 19" descr="A mountain with green lights in the sky&#10;&#10;Description automatically generated">
            <a:extLst>
              <a:ext uri="{FF2B5EF4-FFF2-40B4-BE49-F238E27FC236}">
                <a16:creationId xmlns:a16="http://schemas.microsoft.com/office/drawing/2014/main" id="{8CEA1D22-B682-244C-EDA2-CF169BD1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52" y="1576593"/>
            <a:ext cx="2612742" cy="1673566"/>
          </a:xfrm>
          <a:prstGeom prst="rect">
            <a:avLst/>
          </a:prstGeom>
        </p:spPr>
      </p:pic>
      <p:pic>
        <p:nvPicPr>
          <p:cNvPr id="28" name="Picture 27" descr="A person with her eyes closed&#10;&#10;Description automatically generated">
            <a:extLst>
              <a:ext uri="{FF2B5EF4-FFF2-40B4-BE49-F238E27FC236}">
                <a16:creationId xmlns:a16="http://schemas.microsoft.com/office/drawing/2014/main" id="{08F7FA1D-3FC5-9C7C-7CCA-6FC6D4621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74" y="196111"/>
            <a:ext cx="1484643" cy="2123039"/>
          </a:xfrm>
          <a:prstGeom prst="rect">
            <a:avLst/>
          </a:prstGeom>
        </p:spPr>
      </p:pic>
      <p:pic>
        <p:nvPicPr>
          <p:cNvPr id="30" name="Picture 29" descr="A person with long hair&#10;&#10;Description automatically generated">
            <a:extLst>
              <a:ext uri="{FF2B5EF4-FFF2-40B4-BE49-F238E27FC236}">
                <a16:creationId xmlns:a16="http://schemas.microsoft.com/office/drawing/2014/main" id="{48E6A15A-C724-31B1-C9B3-57BFD1D0D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43" y="196111"/>
            <a:ext cx="1442148" cy="2108359"/>
          </a:xfrm>
          <a:prstGeom prst="rect">
            <a:avLst/>
          </a:prstGeom>
        </p:spPr>
      </p:pic>
      <p:pic>
        <p:nvPicPr>
          <p:cNvPr id="32" name="Picture 31" descr="A painting of a jar with lights in the night sky&#10;&#10;Description automatically generated">
            <a:extLst>
              <a:ext uri="{FF2B5EF4-FFF2-40B4-BE49-F238E27FC236}">
                <a16:creationId xmlns:a16="http://schemas.microsoft.com/office/drawing/2014/main" id="{67EBCE23-D83F-070C-2533-014AEC0A5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52" y="3336368"/>
            <a:ext cx="1169608" cy="1356800"/>
          </a:xfrm>
          <a:prstGeom prst="rect">
            <a:avLst/>
          </a:prstGeom>
        </p:spPr>
      </p:pic>
      <p:pic>
        <p:nvPicPr>
          <p:cNvPr id="36" name="Picture 35" descr="A landscape with a river and trees and a moon&#10;&#10;Description automatically generated">
            <a:extLst>
              <a:ext uri="{FF2B5EF4-FFF2-40B4-BE49-F238E27FC236}">
                <a16:creationId xmlns:a16="http://schemas.microsoft.com/office/drawing/2014/main" id="{C0C79CB5-768F-D1BB-E208-4CDE52C90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957" y="3336367"/>
            <a:ext cx="1289430" cy="1353115"/>
          </a:xfrm>
          <a:prstGeom prst="rect">
            <a:avLst/>
          </a:prstGeom>
        </p:spPr>
      </p:pic>
      <p:pic>
        <p:nvPicPr>
          <p:cNvPr id="42" name="Picture 41" descr="A deer in the snow&#10;&#10;Description automatically generated">
            <a:extLst>
              <a:ext uri="{FF2B5EF4-FFF2-40B4-BE49-F238E27FC236}">
                <a16:creationId xmlns:a16="http://schemas.microsoft.com/office/drawing/2014/main" id="{32F8F96D-8461-FD7E-B7EB-164AC1DB0E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79" y="4319577"/>
            <a:ext cx="1369652" cy="1204146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142FCB3D-BF99-EC74-9398-DEAC6F5FB6A1}"/>
              </a:ext>
            </a:extLst>
          </p:cNvPr>
          <p:cNvSpPr txBox="1">
            <a:spLocks/>
          </p:cNvSpPr>
          <p:nvPr/>
        </p:nvSpPr>
        <p:spPr>
          <a:xfrm>
            <a:off x="1242643" y="2607639"/>
            <a:ext cx="3610707" cy="650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spc="390" dirty="0"/>
              <a:t>datasets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03A027-6FC0-A9B1-A597-CDC9C3314F3F}"/>
              </a:ext>
            </a:extLst>
          </p:cNvPr>
          <p:cNvSpPr txBox="1"/>
          <p:nvPr/>
        </p:nvSpPr>
        <p:spPr>
          <a:xfrm>
            <a:off x="1260600" y="3286606"/>
            <a:ext cx="361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Augmentation: Crop, Vertical flip, 	Noise, Rotate</a:t>
            </a:r>
          </a:p>
          <a:p>
            <a:r>
              <a:rPr lang="en-US" dirty="0"/>
              <a:t>Feature Extraction: Resnet-18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1A2EED7-516F-BC15-D7C5-50A81A0C9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44" y="2462077"/>
            <a:ext cx="1427134" cy="1735200"/>
          </a:xfrm>
          <a:prstGeom prst="rect">
            <a:avLst/>
          </a:prstGeom>
        </p:spPr>
      </p:pic>
      <p:pic>
        <p:nvPicPr>
          <p:cNvPr id="50" name="Picture 49" descr="A person in black jacket&#10;&#10;Description automatically generated">
            <a:extLst>
              <a:ext uri="{FF2B5EF4-FFF2-40B4-BE49-F238E27FC236}">
                <a16:creationId xmlns:a16="http://schemas.microsoft.com/office/drawing/2014/main" id="{114E2081-2410-3973-CDE2-C41AA492E7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79" y="2476756"/>
            <a:ext cx="1369652" cy="1722378"/>
          </a:xfrm>
          <a:prstGeom prst="rect">
            <a:avLst/>
          </a:prstGeom>
        </p:spPr>
      </p:pic>
      <p:pic>
        <p:nvPicPr>
          <p:cNvPr id="52" name="Picture 51" descr="A colorful artwork with birds and people&#10;&#10;Description automatically generated">
            <a:extLst>
              <a:ext uri="{FF2B5EF4-FFF2-40B4-BE49-F238E27FC236}">
                <a16:creationId xmlns:a16="http://schemas.microsoft.com/office/drawing/2014/main" id="{A576C7E1-AF8C-B101-2FD3-C9162B1205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79" y="5644166"/>
            <a:ext cx="2985354" cy="1017723"/>
          </a:xfrm>
          <a:prstGeom prst="rect">
            <a:avLst/>
          </a:prstGeom>
        </p:spPr>
      </p:pic>
      <p:pic>
        <p:nvPicPr>
          <p:cNvPr id="54" name="Picture 53" descr="A colorful psychedelic art with faces&#10;&#10;Description automatically generated with medium confidence">
            <a:extLst>
              <a:ext uri="{FF2B5EF4-FFF2-40B4-BE49-F238E27FC236}">
                <a16:creationId xmlns:a16="http://schemas.microsoft.com/office/drawing/2014/main" id="{A426BE1F-7D4A-91DC-8E08-F8511E1273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0" y="4317720"/>
            <a:ext cx="1507373" cy="1204147"/>
          </a:xfrm>
          <a:prstGeom prst="rect">
            <a:avLst/>
          </a:prstGeom>
        </p:spPr>
      </p:pic>
      <p:pic>
        <p:nvPicPr>
          <p:cNvPr id="56" name="Picture 55" descr="A colorful swirly swirls&#10;&#10;Description automatically generated">
            <a:extLst>
              <a:ext uri="{FF2B5EF4-FFF2-40B4-BE49-F238E27FC236}">
                <a16:creationId xmlns:a16="http://schemas.microsoft.com/office/drawing/2014/main" id="{2D503D48-5AED-E46F-D3C3-5AB46FBFC9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52" y="4876184"/>
            <a:ext cx="1169608" cy="1785705"/>
          </a:xfrm>
          <a:prstGeom prst="rect">
            <a:avLst/>
          </a:prstGeom>
        </p:spPr>
      </p:pic>
      <p:pic>
        <p:nvPicPr>
          <p:cNvPr id="58" name="Picture 57" descr="A close up of a tiger&#10;&#10;Description automatically generated">
            <a:extLst>
              <a:ext uri="{FF2B5EF4-FFF2-40B4-BE49-F238E27FC236}">
                <a16:creationId xmlns:a16="http://schemas.microsoft.com/office/drawing/2014/main" id="{167499B2-E3B7-55DF-19BB-6246C2C77B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323" y="4876184"/>
            <a:ext cx="1224757" cy="17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A636D-9CEC-4A76-A113-104B10543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53EEF0-2806-4C52-A779-F5B786040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1FA8B-956A-45D9-F508-E1BBDB8A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656" y="1231412"/>
            <a:ext cx="8378688" cy="50649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2. Baseline</a:t>
            </a:r>
          </a:p>
        </p:txBody>
      </p:sp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26FDD06-03F7-95BA-7FBA-9D741E4D4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3068144"/>
            <a:ext cx="4910789" cy="1991021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1016086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91AD00-9FE3-1C35-CB80-0209D9D33E83}"/>
              </a:ext>
            </a:extLst>
          </p:cNvPr>
          <p:cNvSpPr txBox="1"/>
          <p:nvPr/>
        </p:nvSpPr>
        <p:spPr>
          <a:xfrm>
            <a:off x="1906656" y="1866122"/>
            <a:ext cx="283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Lenet</a:t>
            </a:r>
            <a:r>
              <a:rPr lang="en-US" dirty="0"/>
              <a:t> –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channel RGB 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EA0A8-F684-146B-0F8F-AA895E0D68F8}"/>
              </a:ext>
            </a:extLst>
          </p:cNvPr>
          <p:cNvSpPr txBox="1"/>
          <p:nvPr/>
        </p:nvSpPr>
        <p:spPr>
          <a:xfrm>
            <a:off x="6529743" y="3618985"/>
            <a:ext cx="2836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 = 1.7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Gamma = 0.002</a:t>
            </a:r>
          </a:p>
        </p:txBody>
      </p:sp>
      <p:sp>
        <p:nvSpPr>
          <p:cNvPr id="18" name="Callout: Down Arrow 17">
            <a:extLst>
              <a:ext uri="{FF2B5EF4-FFF2-40B4-BE49-F238E27FC236}">
                <a16:creationId xmlns:a16="http://schemas.microsoft.com/office/drawing/2014/main" id="{2D03F307-3B41-D733-027E-DC87E1C7B96B}"/>
              </a:ext>
            </a:extLst>
          </p:cNvPr>
          <p:cNvSpPr/>
          <p:nvPr/>
        </p:nvSpPr>
        <p:spPr>
          <a:xfrm>
            <a:off x="6529743" y="1789680"/>
            <a:ext cx="2836794" cy="188108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 – Trained Resnet</a:t>
            </a:r>
          </a:p>
          <a:p>
            <a:pPr algn="ctr"/>
            <a:r>
              <a:rPr lang="en-US" dirty="0"/>
              <a:t>(removed last layer)</a:t>
            </a:r>
          </a:p>
        </p:txBody>
      </p:sp>
    </p:spTree>
    <p:extLst>
      <p:ext uri="{BB962C8B-B14F-4D97-AF65-F5344CB8AC3E}">
        <p14:creationId xmlns:p14="http://schemas.microsoft.com/office/powerpoint/2010/main" val="44473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FA8B-956A-45D9-F508-E1BBDB8A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656" y="484933"/>
            <a:ext cx="8378688" cy="50649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2. CNN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1AD00-9FE3-1C35-CB80-0209D9D33E83}"/>
              </a:ext>
            </a:extLst>
          </p:cNvPr>
          <p:cNvSpPr txBox="1"/>
          <p:nvPr/>
        </p:nvSpPr>
        <p:spPr>
          <a:xfrm>
            <a:off x="406799" y="991427"/>
            <a:ext cx="44760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Input channel RGB (3), input size 256x256</a:t>
            </a:r>
          </a:p>
          <a:p>
            <a:pPr marL="342900" indent="-342900">
              <a:buAutoNum type="arabicPeriod"/>
            </a:pPr>
            <a:r>
              <a:rPr lang="en-US" dirty="0"/>
              <a:t>Convolutional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Kernel: 7x7, Stride: 1, Padding: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Max Pooling: 2x2</a:t>
            </a:r>
          </a:p>
          <a:p>
            <a:pPr marL="342900" indent="-342900">
              <a:buAutoNum type="arabicPeriod"/>
            </a:pPr>
            <a:r>
              <a:rPr lang="en-US" dirty="0"/>
              <a:t>Convolutional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Kernel: 5x5, Stride: 1, Padding: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Convolutional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Kernel: 5x5, Stride: 1, Padding: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 Pooling: 2x2</a:t>
            </a:r>
          </a:p>
          <a:p>
            <a:r>
              <a:rPr lang="en-US" dirty="0"/>
              <a:t>5.   Convolutional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Kernel: 3x3, Stride: 1, Padding: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447BC-9192-F734-939B-FBA2D2B804D3}"/>
              </a:ext>
            </a:extLst>
          </p:cNvPr>
          <p:cNvSpPr txBox="1"/>
          <p:nvPr/>
        </p:nvSpPr>
        <p:spPr>
          <a:xfrm>
            <a:off x="4882836" y="991427"/>
            <a:ext cx="40800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  Convolutional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Kernel: 3x3, Stride: 1, Padding: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Max Pooling: 2x2</a:t>
            </a:r>
          </a:p>
          <a:p>
            <a:r>
              <a:rPr lang="en-US" dirty="0"/>
              <a:t>7.   Convolutional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Kernel: 1x1, Stride: 1, Padding: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r>
              <a:rPr lang="en-US" dirty="0"/>
              <a:t>8.   Convolutional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Kernel: 1x1, Stride: 1, Padding: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r>
              <a:rPr lang="en-US" dirty="0"/>
              <a:t>9.   Convolutional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Kernel: 1x1, Stride: 1, Padding: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Max Pooling: 2x2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78B3B-EA89-6D5E-690A-81677A21AF88}"/>
              </a:ext>
            </a:extLst>
          </p:cNvPr>
          <p:cNvSpPr txBox="1"/>
          <p:nvPr/>
        </p:nvSpPr>
        <p:spPr>
          <a:xfrm>
            <a:off x="8962931" y="991427"/>
            <a:ext cx="3078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 Fully Connected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Input: 16x16x1024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Output: 724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Dropout: 0.5</a:t>
            </a:r>
          </a:p>
          <a:p>
            <a:r>
              <a:rPr lang="en-US" dirty="0"/>
              <a:t>11.  Fully Connected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Input: 724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Output: 516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Dropout: 0.5</a:t>
            </a:r>
          </a:p>
          <a:p>
            <a:r>
              <a:rPr lang="en-US" dirty="0"/>
              <a:t>12.  Fully Connected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Input: 516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Output: 2</a:t>
            </a:r>
          </a:p>
        </p:txBody>
      </p:sp>
    </p:spTree>
    <p:extLst>
      <p:ext uri="{BB962C8B-B14F-4D97-AF65-F5344CB8AC3E}">
        <p14:creationId xmlns:p14="http://schemas.microsoft.com/office/powerpoint/2010/main" val="327608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8DDD-D0A8-B391-2077-A41664111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14326"/>
            <a:ext cx="10134600" cy="625066"/>
          </a:xfrm>
        </p:spPr>
        <p:txBody>
          <a:bodyPr/>
          <a:lstStyle/>
          <a:p>
            <a:r>
              <a:rPr lang="en-US" dirty="0"/>
              <a:t>3. Training 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04EF2-C9DD-C055-7856-9F66328EC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939389"/>
            <a:ext cx="3024957" cy="2557956"/>
          </a:xfrm>
        </p:spPr>
        <p:txBody>
          <a:bodyPr>
            <a:normAutofit/>
          </a:bodyPr>
          <a:lstStyle/>
          <a:p>
            <a:r>
              <a:rPr lang="en-US" sz="1800" dirty="0" err="1"/>
              <a:t>Lenet</a:t>
            </a:r>
            <a:r>
              <a:rPr lang="en-US" sz="1800" dirty="0"/>
              <a:t> –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30 Epochs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32 Batch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Adam optimizer</a:t>
            </a:r>
          </a:p>
          <a:p>
            <a:pPr marL="617220" lvl="1" indent="-342900"/>
            <a:r>
              <a:rPr lang="en-US" dirty="0"/>
              <a:t>Learning Rate 0.001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Cross Entropy Loss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24F543-2C40-F961-71C0-ABADEC3E52E7}"/>
              </a:ext>
            </a:extLst>
          </p:cNvPr>
          <p:cNvSpPr txBox="1">
            <a:spLocks/>
          </p:cNvSpPr>
          <p:nvPr/>
        </p:nvSpPr>
        <p:spPr>
          <a:xfrm>
            <a:off x="1028700" y="3715921"/>
            <a:ext cx="3024956" cy="24132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64 Epochs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60 Batch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Adam optimizer</a:t>
            </a:r>
          </a:p>
          <a:p>
            <a:pPr marL="617220" lvl="1" indent="-342900"/>
            <a:r>
              <a:rPr lang="en-US" dirty="0"/>
              <a:t>Learning Rate: 0.001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Cross Entropy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BA872B16-8982-2B90-6F0A-30275CCF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59" y="3497345"/>
            <a:ext cx="3946682" cy="3241409"/>
          </a:xfrm>
          <a:prstGeom prst="rect">
            <a:avLst/>
          </a:prstGeom>
        </p:spPr>
      </p:pic>
      <p:pic>
        <p:nvPicPr>
          <p:cNvPr id="9" name="Picture 8" descr="A graph of 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9B5BD6BF-CECA-8CB0-DEDB-9897EC152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59" y="314326"/>
            <a:ext cx="3946682" cy="31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4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7566-12A2-AD9A-80B7-3BA17626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652227"/>
          </a:xfrm>
        </p:spPr>
        <p:txBody>
          <a:bodyPr/>
          <a:lstStyle/>
          <a:p>
            <a:r>
              <a:rPr lang="en-US" dirty="0"/>
              <a:t>4.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F3A3C-12B7-0C6E-1EE3-59D46B23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611894"/>
            <a:ext cx="10134600" cy="484059"/>
          </a:xfrm>
        </p:spPr>
        <p:txBody>
          <a:bodyPr/>
          <a:lstStyle/>
          <a:p>
            <a:r>
              <a:rPr lang="en-US" dirty="0"/>
              <a:t>Validation Metrics: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9DE927-57AE-0F9C-779E-8B5096B1E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301631"/>
              </p:ext>
            </p:extLst>
          </p:nvPr>
        </p:nvGraphicFramePr>
        <p:xfrm>
          <a:off x="2032000" y="2331720"/>
          <a:ext cx="8128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595572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90917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687626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21986637"/>
                    </a:ext>
                  </a:extLst>
                </a:gridCol>
              </a:tblGrid>
              <a:tr h="2912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Lenet</a:t>
                      </a:r>
                      <a:r>
                        <a:rPr lang="en-US" dirty="0"/>
                        <a:t> –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833741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87.56 %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 ± 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82455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 Entropy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72815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0.94 ± 0.02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55947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0.95 ± 0.01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408040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0.95 ± 0.0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13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77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7566-12A2-AD9A-80B7-3BA17626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68028"/>
            <a:ext cx="10134600" cy="652227"/>
          </a:xfrm>
        </p:spPr>
        <p:txBody>
          <a:bodyPr/>
          <a:lstStyle/>
          <a:p>
            <a:r>
              <a:rPr lang="en-US" dirty="0"/>
              <a:t>4. Evaluation in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F3A3C-12B7-0C6E-1EE3-59D46B23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163808"/>
            <a:ext cx="10134600" cy="484059"/>
          </a:xfrm>
        </p:spPr>
        <p:txBody>
          <a:bodyPr/>
          <a:lstStyle/>
          <a:p>
            <a:r>
              <a:rPr lang="en-US" dirty="0"/>
              <a:t>Test set: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9DE927-57AE-0F9C-779E-8B5096B1E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87356"/>
              </p:ext>
            </p:extLst>
          </p:nvPr>
        </p:nvGraphicFramePr>
        <p:xfrm>
          <a:off x="2032000" y="1647867"/>
          <a:ext cx="812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595572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90917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687626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21986637"/>
                    </a:ext>
                  </a:extLst>
                </a:gridCol>
              </a:tblGrid>
              <a:tr h="2912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Lenet</a:t>
                      </a:r>
                      <a:r>
                        <a:rPr lang="en-US" dirty="0"/>
                        <a:t> –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833741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82455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55947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408040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1363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F0A35-0182-E711-49CE-C5A8BF432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21350"/>
              </p:ext>
            </p:extLst>
          </p:nvPr>
        </p:nvGraphicFramePr>
        <p:xfrm>
          <a:off x="2032000" y="4326486"/>
          <a:ext cx="812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595572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90917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687626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21986637"/>
                    </a:ext>
                  </a:extLst>
                </a:gridCol>
              </a:tblGrid>
              <a:tr h="2912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Lenet</a:t>
                      </a:r>
                      <a:r>
                        <a:rPr lang="en-US" dirty="0"/>
                        <a:t> –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833741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82455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55947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408040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13632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C43C5F-9D68-15CE-42D1-1A668CCA04BC}"/>
              </a:ext>
            </a:extLst>
          </p:cNvPr>
          <p:cNvSpPr txBox="1">
            <a:spLocks/>
          </p:cNvSpPr>
          <p:nvPr/>
        </p:nvSpPr>
        <p:spPr>
          <a:xfrm>
            <a:off x="1028700" y="3842427"/>
            <a:ext cx="10134600" cy="484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My Test set: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05164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476</Words>
  <Application>Microsoft Office PowerPoint</Application>
  <PresentationFormat>Widescreen</PresentationFormat>
  <Paragraphs>167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Bembo</vt:lpstr>
      <vt:lpstr>AdornVTI</vt:lpstr>
      <vt:lpstr>Ai generated vs real images classification</vt:lpstr>
      <vt:lpstr>Agenda</vt:lpstr>
      <vt:lpstr>1. DataSET</vt:lpstr>
      <vt:lpstr>datasets</vt:lpstr>
      <vt:lpstr>2. Baseline</vt:lpstr>
      <vt:lpstr>2. CNN Architecture</vt:lpstr>
      <vt:lpstr>3. Training NNs</vt:lpstr>
      <vt:lpstr>4. Evaluation</vt:lpstr>
      <vt:lpstr>4. Evaluation in Test Sets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generated vs real images classification</dc:title>
  <dc:creator>Mihalis Sidiropoulos</dc:creator>
  <cp:lastModifiedBy>SIDIROPOULOS MICHAIL</cp:lastModifiedBy>
  <cp:revision>4</cp:revision>
  <dcterms:created xsi:type="dcterms:W3CDTF">2024-06-22T20:25:32Z</dcterms:created>
  <dcterms:modified xsi:type="dcterms:W3CDTF">2024-06-24T12:52:52Z</dcterms:modified>
</cp:coreProperties>
</file>